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jvtDU3aYB6YWV35UT+c33NeTXD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4" name="Google Shape;14;p2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 name="Google Shape;1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 name="Google Shape;16;p2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1" name="Google Shape;71;p3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3" name="Google Shape;73;p3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1"/>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7" name="Google Shape;77;p3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3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0" name="Google Shape;20;p2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1" name="Google Shape;21;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2" name="Google Shape;22;p2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sp>
        <p:nvSpPr>
          <p:cNvPr id="24" name="Google Shape;24;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6" name="Google Shape;26;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7" name="Google Shape;27;p2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8" name="Google Shape;28;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9" name="Google Shape;29;p2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0" name="Shape 30"/>
        <p:cNvGrpSpPr/>
        <p:nvPr/>
      </p:nvGrpSpPr>
      <p:grpSpPr>
        <a:xfrm>
          <a:off x="0" y="0"/>
          <a:ext cx="0" cy="0"/>
          <a:chOff x="0" y="0"/>
          <a:chExt cx="0" cy="0"/>
        </a:xfrm>
      </p:grpSpPr>
      <p:sp>
        <p:nvSpPr>
          <p:cNvPr id="31" name="Google Shape;31;p2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 name="Google Shape;33;p2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2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2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2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57" name="Google Shape;57;p2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58" name="Google Shape;58;p2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 name="Google Shape;60;p2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9"/>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2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5" name="Google Shape;65;p2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6" name="Google Shape;6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7" name="Google Shape;67;p2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296B0"/>
        </a:solidFill>
      </p:bgPr>
    </p:bg>
    <p:spTree>
      <p:nvGrpSpPr>
        <p:cNvPr id="5" name="Shape 5"/>
        <p:cNvGrpSpPr/>
        <p:nvPr/>
      </p:nvGrpSpPr>
      <p:grpSpPr>
        <a:xfrm>
          <a:off x="0" y="0"/>
          <a:ext cx="0" cy="0"/>
          <a:chOff x="0" y="0"/>
          <a:chExt cx="0" cy="0"/>
        </a:xfrm>
      </p:grpSpPr>
      <p:sp>
        <p:nvSpPr>
          <p:cNvPr id="6" name="Google Shape;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1" algn="ctr">
              <a:lnSpc>
                <a:spcPct val="90000"/>
              </a:lnSpc>
              <a:spcBef>
                <a:spcPts val="0"/>
              </a:spcBef>
              <a:spcAft>
                <a:spcPts val="0"/>
              </a:spcAft>
              <a:buClr>
                <a:schemeClr val="dk1"/>
              </a:buClr>
              <a:buSzPts val="6000"/>
              <a:buFont typeface="David"/>
              <a:buNone/>
            </a:pPr>
            <a:r>
              <a:rPr lang="iw-IL">
                <a:latin typeface="David"/>
                <a:ea typeface="David"/>
                <a:cs typeface="David"/>
                <a:sym typeface="David"/>
              </a:rPr>
              <a:t>דרכי מבע (2)</a:t>
            </a:r>
            <a:endParaRPr>
              <a:latin typeface="David"/>
              <a:ea typeface="David"/>
              <a:cs typeface="David"/>
              <a:sym typeface="David"/>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1" algn="ctr">
              <a:lnSpc>
                <a:spcPct val="90000"/>
              </a:lnSpc>
              <a:spcBef>
                <a:spcPts val="0"/>
              </a:spcBef>
              <a:spcAft>
                <a:spcPts val="0"/>
              </a:spcAft>
              <a:buClr>
                <a:schemeClr val="dk1"/>
              </a:buClr>
              <a:buSzPts val="2400"/>
              <a:buNone/>
            </a:pPr>
            <a:r>
              <a:rPr lang="iw-IL">
                <a:latin typeface="David"/>
                <a:ea typeface="David"/>
                <a:cs typeface="David"/>
                <a:sym typeface="David"/>
              </a:rPr>
              <a:t>מושגים מתוך חוברת תכנית הלימודים, עמוד 18</a:t>
            </a:r>
            <a:endParaRPr>
              <a:latin typeface="David"/>
              <a:ea typeface="David"/>
              <a:cs typeface="David"/>
              <a:sym typeface="Davi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מושגי (קונספטואלי)</a:t>
            </a:r>
            <a:endParaRPr>
              <a:latin typeface="David"/>
              <a:ea typeface="David"/>
              <a:cs typeface="David"/>
              <a:sym typeface="David"/>
            </a:endParaRPr>
          </a:p>
        </p:txBody>
      </p:sp>
      <p:sp>
        <p:nvSpPr>
          <p:cNvPr id="141" name="Google Shape;14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iw-IL">
                <a:latin typeface="David"/>
                <a:ea typeface="David"/>
                <a:cs typeface="David"/>
                <a:sym typeface="David"/>
              </a:rPr>
              <a:t>תוצר אמנותי שמייצג רעיון הקשור ליצירה האמנותית, בניגוד לתוצר המתייחס למציאות החיצונית או הרגשית של האמן.</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 יצירה מושגית תעסוק ב</a:t>
            </a:r>
            <a:r>
              <a:rPr lang="iw-IL" u="sng">
                <a:latin typeface="David"/>
                <a:ea typeface="David"/>
                <a:cs typeface="David"/>
                <a:sym typeface="David"/>
              </a:rPr>
              <a:t>מושג</a:t>
            </a:r>
            <a:r>
              <a:rPr lang="iw-IL">
                <a:latin typeface="David"/>
                <a:ea typeface="David"/>
                <a:cs typeface="David"/>
                <a:sym typeface="David"/>
              </a:rPr>
              <a:t> "אמנות", על כל רכיביו – מהותה, תהליך העבודה, שאלת הייצוג באמנות החזותית ותעורר שאלות אודות הטשטוש שבין אמנות לבין מציאות. </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דרך המבע המושגית לא תשים דגש על איכויות חומריות, טכניות או אסתטיות.</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דרך המבע המושגית כוללת תחומי אמנות רבים ואף שילובים של תחומים.  </a:t>
            </a:r>
            <a:endParaRPr>
              <a:latin typeface="David"/>
              <a:ea typeface="David"/>
              <a:cs typeface="David"/>
              <a:sym typeface="Davi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מבע מושגי – רמיזה לצורה השלמה </a:t>
            </a:r>
            <a:r>
              <a:rPr lang="iw-IL" sz="3200">
                <a:latin typeface="David"/>
                <a:ea typeface="David"/>
                <a:cs typeface="David"/>
                <a:sym typeface="David"/>
              </a:rPr>
              <a:t>(תודה לגובי הוניג)</a:t>
            </a:r>
            <a:br>
              <a:rPr lang="iw-IL" sz="3200">
                <a:latin typeface="David"/>
                <a:ea typeface="David"/>
                <a:cs typeface="David"/>
                <a:sym typeface="David"/>
              </a:rPr>
            </a:br>
            <a:r>
              <a:rPr lang="iw-IL" sz="3200">
                <a:latin typeface="David"/>
                <a:ea typeface="David"/>
                <a:cs typeface="David"/>
                <a:sym typeface="David"/>
              </a:rPr>
              <a:t>רישום סוס מאת ואסילי קנדינסקי</a:t>
            </a:r>
            <a:endParaRPr>
              <a:latin typeface="David"/>
              <a:ea typeface="David"/>
              <a:cs typeface="David"/>
              <a:sym typeface="David"/>
            </a:endParaRPr>
          </a:p>
        </p:txBody>
      </p:sp>
      <p:pic>
        <p:nvPicPr>
          <p:cNvPr id="147" name="Google Shape;147;p11"/>
          <p:cNvPicPr preferRelativeResize="0"/>
          <p:nvPr>
            <p:ph idx="1" type="body"/>
          </p:nvPr>
        </p:nvPicPr>
        <p:blipFill rotWithShape="1">
          <a:blip r:embed="rId3">
            <a:alphaModFix/>
          </a:blip>
          <a:srcRect b="0" l="0" r="0" t="0"/>
          <a:stretch/>
        </p:blipFill>
        <p:spPr>
          <a:xfrm>
            <a:off x="4187909" y="2642871"/>
            <a:ext cx="3745130" cy="276938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ריאליסטי</a:t>
            </a:r>
            <a:endParaRPr>
              <a:latin typeface="David"/>
              <a:ea typeface="David"/>
              <a:cs typeface="David"/>
              <a:sym typeface="David"/>
            </a:endParaRPr>
          </a:p>
        </p:txBody>
      </p:sp>
      <p:sp>
        <p:nvSpPr>
          <p:cNvPr id="153" name="Google Shape;153;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80000"/>
              </a:lnSpc>
              <a:spcBef>
                <a:spcPts val="0"/>
              </a:spcBef>
              <a:spcAft>
                <a:spcPts val="0"/>
              </a:spcAft>
              <a:buClr>
                <a:schemeClr val="dk1"/>
              </a:buClr>
              <a:buSzPts val="2590"/>
              <a:buChar char="•"/>
            </a:pPr>
            <a:r>
              <a:rPr lang="iw-IL" sz="2590">
                <a:latin typeface="David"/>
                <a:ea typeface="David"/>
                <a:cs typeface="David"/>
                <a:sym typeface="David"/>
              </a:rPr>
              <a:t>דרך מבע בה יש נאמנות לייצוג המציאות, ללא תוספות או העמדות בלתי טבעיות.</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הריאליזם מופיע לראשונה באמנות המערבית, בפיסול הרומי, בדיוקנאות הפטריארכים והקיסרים, המנציחים את כל פגמי פניהם. </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הריאליזם כזרם חברתי נולד באירופה באמצע המאה ה-19, בד בבד עם תפיסה סוציאליסטית ועיקרו היה תיעוד "כאן ועכשיו", בניגוד לתפיסה רומנטית או אידיאליסטית. נושאי הריאליזם האירופאי הם אנשים בעלי מעמד נמוך, מתועדים בחיי היום יום שלהם, ללא תוספות מחמיאות או "מרככות" את המציאות.</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בשנות ה-70 של המאה ה-20, נולדים בארה"ב ה"היפר-ריאליזם" וה"פוטו-ריאליזם" שהוא ציור מתוך צילומים של נופים עירוניים ונראה כצילום מלוטש.</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האמן דואן הנסון יצר פסלים היפר-ריאליסטיים שחוברים לתפיסת המאה ה-19 בגלל האמירה החברתית שבהם. </a:t>
            </a:r>
            <a:endParaRPr/>
          </a:p>
          <a:p>
            <a:pPr indent="-64135" lvl="0" marL="228600" rtl="1" algn="r">
              <a:lnSpc>
                <a:spcPct val="80000"/>
              </a:lnSpc>
              <a:spcBef>
                <a:spcPts val="1000"/>
              </a:spcBef>
              <a:spcAft>
                <a:spcPts val="0"/>
              </a:spcAft>
              <a:buClr>
                <a:schemeClr val="dk1"/>
              </a:buClr>
              <a:buSzPts val="2590"/>
              <a:buNone/>
            </a:pPr>
            <a:r>
              <a:t/>
            </a:r>
            <a:endParaRPr sz="2590">
              <a:latin typeface="David"/>
              <a:ea typeface="David"/>
              <a:cs typeface="David"/>
              <a:sym typeface="Davi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פיסול רומי </a:t>
            </a:r>
            <a:endParaRPr>
              <a:latin typeface="David"/>
              <a:ea typeface="David"/>
              <a:cs typeface="David"/>
              <a:sym typeface="David"/>
            </a:endParaRPr>
          </a:p>
        </p:txBody>
      </p:sp>
      <p:pic>
        <p:nvPicPr>
          <p:cNvPr id="159" name="Google Shape;159;p13"/>
          <p:cNvPicPr preferRelativeResize="0"/>
          <p:nvPr>
            <p:ph idx="1" type="body"/>
          </p:nvPr>
        </p:nvPicPr>
        <p:blipFill rotWithShape="1">
          <a:blip r:embed="rId3">
            <a:alphaModFix/>
          </a:blip>
          <a:srcRect b="0" l="0" r="0" t="0"/>
          <a:stretch/>
        </p:blipFill>
        <p:spPr>
          <a:xfrm>
            <a:off x="2447925" y="2839244"/>
            <a:ext cx="1962150" cy="2324100"/>
          </a:xfrm>
          <a:prstGeom prst="rect">
            <a:avLst/>
          </a:prstGeom>
          <a:noFill/>
          <a:ln>
            <a:noFill/>
          </a:ln>
        </p:spPr>
      </p:pic>
      <p:pic>
        <p:nvPicPr>
          <p:cNvPr id="160" name="Google Shape;160;p13"/>
          <p:cNvPicPr preferRelativeResize="0"/>
          <p:nvPr>
            <p:ph idx="2" type="body"/>
          </p:nvPr>
        </p:nvPicPr>
        <p:blipFill rotWithShape="1">
          <a:blip r:embed="rId4">
            <a:alphaModFix/>
          </a:blip>
          <a:srcRect b="0" l="0" r="0" t="0"/>
          <a:stretch/>
        </p:blipFill>
        <p:spPr>
          <a:xfrm>
            <a:off x="7691437" y="2934494"/>
            <a:ext cx="2143125" cy="213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היפר – ריאליזם, צ'אק קלוז</a:t>
            </a:r>
            <a:endParaRPr>
              <a:latin typeface="David"/>
              <a:ea typeface="David"/>
              <a:cs typeface="David"/>
              <a:sym typeface="David"/>
            </a:endParaRPr>
          </a:p>
        </p:txBody>
      </p:sp>
      <p:pic>
        <p:nvPicPr>
          <p:cNvPr id="166" name="Google Shape;166;p14"/>
          <p:cNvPicPr preferRelativeResize="0"/>
          <p:nvPr>
            <p:ph idx="1" type="body"/>
          </p:nvPr>
        </p:nvPicPr>
        <p:blipFill rotWithShape="1">
          <a:blip r:embed="rId3">
            <a:alphaModFix/>
          </a:blip>
          <a:srcRect b="0" l="0" r="0" t="0"/>
          <a:stretch/>
        </p:blipFill>
        <p:spPr>
          <a:xfrm>
            <a:off x="3971266" y="1825625"/>
            <a:ext cx="4249467" cy="43513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פוטו ריאליזם – </a:t>
            </a:r>
            <a:r>
              <a:rPr b="1" lang="iw-IL">
                <a:latin typeface="David"/>
                <a:ea typeface="David"/>
                <a:cs typeface="David"/>
                <a:sym typeface="David"/>
              </a:rPr>
              <a:t>תאי טלפון </a:t>
            </a:r>
            <a:r>
              <a:rPr lang="iw-IL">
                <a:latin typeface="David"/>
                <a:ea typeface="David"/>
                <a:cs typeface="David"/>
                <a:sym typeface="David"/>
              </a:rPr>
              <a:t>מאת ריצ'ארד אסטס, 1968</a:t>
            </a:r>
            <a:endParaRPr>
              <a:latin typeface="David"/>
              <a:ea typeface="David"/>
              <a:cs typeface="David"/>
              <a:sym typeface="David"/>
            </a:endParaRPr>
          </a:p>
        </p:txBody>
      </p:sp>
      <p:pic>
        <p:nvPicPr>
          <p:cNvPr id="172" name="Google Shape;172;p15"/>
          <p:cNvPicPr preferRelativeResize="0"/>
          <p:nvPr>
            <p:ph idx="1" type="body"/>
          </p:nvPr>
        </p:nvPicPr>
        <p:blipFill rotWithShape="1">
          <a:blip r:embed="rId3">
            <a:alphaModFix/>
          </a:blip>
          <a:srcRect b="0" l="0" r="0" t="0"/>
          <a:stretch/>
        </p:blipFill>
        <p:spPr>
          <a:xfrm>
            <a:off x="3016286" y="1825625"/>
            <a:ext cx="6159428" cy="43513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b="1" lang="iw-IL">
                <a:latin typeface="David"/>
                <a:ea typeface="David"/>
                <a:cs typeface="David"/>
                <a:sym typeface="David"/>
              </a:rPr>
              <a:t>המנקה, </a:t>
            </a:r>
            <a:r>
              <a:rPr lang="iw-IL">
                <a:latin typeface="David"/>
                <a:ea typeface="David"/>
                <a:cs typeface="David"/>
                <a:sym typeface="David"/>
              </a:rPr>
              <a:t>דואן הנסון</a:t>
            </a:r>
            <a:endParaRPr b="1">
              <a:latin typeface="David"/>
              <a:ea typeface="David"/>
              <a:cs typeface="David"/>
              <a:sym typeface="David"/>
            </a:endParaRPr>
          </a:p>
        </p:txBody>
      </p:sp>
      <p:pic>
        <p:nvPicPr>
          <p:cNvPr id="178" name="Google Shape;178;p16"/>
          <p:cNvPicPr preferRelativeResize="0"/>
          <p:nvPr>
            <p:ph idx="1" type="body"/>
          </p:nvPr>
        </p:nvPicPr>
        <p:blipFill rotWithShape="1">
          <a:blip r:embed="rId3">
            <a:alphaModFix/>
          </a:blip>
          <a:srcRect b="0" l="0" r="0" t="0"/>
          <a:stretch/>
        </p:blipFill>
        <p:spPr>
          <a:xfrm>
            <a:off x="2833879" y="1825625"/>
            <a:ext cx="6524242" cy="43513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רומנטי</a:t>
            </a:r>
            <a:endParaRPr>
              <a:latin typeface="David"/>
              <a:ea typeface="David"/>
              <a:cs typeface="David"/>
              <a:sym typeface="David"/>
            </a:endParaRPr>
          </a:p>
        </p:txBody>
      </p:sp>
      <p:sp>
        <p:nvSpPr>
          <p:cNvPr id="184" name="Google Shape;184;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80000"/>
              </a:lnSpc>
              <a:spcBef>
                <a:spcPts val="0"/>
              </a:spcBef>
              <a:spcAft>
                <a:spcPts val="0"/>
              </a:spcAft>
              <a:buClr>
                <a:schemeClr val="dk1"/>
              </a:buClr>
              <a:buSzPts val="2590"/>
              <a:buChar char="•"/>
            </a:pPr>
            <a:r>
              <a:rPr lang="iw-IL" sz="2590">
                <a:latin typeface="David"/>
                <a:ea typeface="David"/>
                <a:cs typeface="David"/>
                <a:sym typeface="David"/>
              </a:rPr>
              <a:t>תפיסה רומנטית תבוא לידי ביטוי בצורות שונות ועיקר ההגדרות מתייחסות להגדרת הזרם הספרותי.</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הזרם מתאפיין בהתעניינות בטבע, תופעות טבע, תפיסה רגשית וסובייקטיבית של המציאות, העדפת הביטוי האישי על פני התיעוד.</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ציור רומנטי קיים באירופה בתחילת המאה ה-19 ומתאפיין בבחירת נושאים סיפוריים, היסטוריים, אלגוריים. העיסוק הוא ב-"שם ואז" או בכוחות שמעל האדם.</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אין דרך מבע צורנית ייחודית לרומנטיקה, אבל ניתן להבחין באיפיונים הבאים:  המבע הוא פיגורטיבי וההעמדה תספר את הסיפור באמצעות תפאורות דרמטיות (חורף, לילה, יער, טבע פראי), יחסי גודל או מצבים המגמדים את האדם, קומפוזיציות היוצרות דרמה, מחוות תיאטרליות וצבעוניות חמה.</a:t>
            </a:r>
            <a:endParaRPr/>
          </a:p>
          <a:p>
            <a:pPr indent="-228600" lvl="0" marL="228600" rtl="1" algn="r">
              <a:lnSpc>
                <a:spcPct val="80000"/>
              </a:lnSpc>
              <a:spcBef>
                <a:spcPts val="1000"/>
              </a:spcBef>
              <a:spcAft>
                <a:spcPts val="0"/>
              </a:spcAft>
              <a:buClr>
                <a:schemeClr val="dk1"/>
              </a:buClr>
              <a:buSzPts val="2590"/>
              <a:buChar char="•"/>
            </a:pPr>
            <a:r>
              <a:rPr lang="iw-IL" sz="2590">
                <a:latin typeface="David"/>
                <a:ea typeface="David"/>
                <a:cs typeface="David"/>
                <a:sym typeface="David"/>
              </a:rPr>
              <a:t>יש אמנים עכשוויים המכונים "ניאו רומנטיים" כגון אנסלם קיפר הגרמני.</a:t>
            </a:r>
            <a:endParaRPr sz="2590">
              <a:latin typeface="David"/>
              <a:ea typeface="David"/>
              <a:cs typeface="David"/>
              <a:sym typeface="Davi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אנסלם קיפר</a:t>
            </a:r>
            <a:endParaRPr>
              <a:latin typeface="David"/>
              <a:ea typeface="David"/>
              <a:cs typeface="David"/>
              <a:sym typeface="David"/>
            </a:endParaRPr>
          </a:p>
        </p:txBody>
      </p:sp>
      <p:pic>
        <p:nvPicPr>
          <p:cNvPr id="190" name="Google Shape;190;p18"/>
          <p:cNvPicPr preferRelativeResize="0"/>
          <p:nvPr>
            <p:ph idx="1" type="body"/>
          </p:nvPr>
        </p:nvPicPr>
        <p:blipFill rotWithShape="1">
          <a:blip r:embed="rId3">
            <a:alphaModFix/>
          </a:blip>
          <a:srcRect b="0" l="0" r="0" t="0"/>
          <a:stretch/>
        </p:blipFill>
        <p:spPr>
          <a:xfrm>
            <a:off x="2044086" y="1825625"/>
            <a:ext cx="8103828" cy="43513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9"/>
          <p:cNvPicPr preferRelativeResize="0"/>
          <p:nvPr/>
        </p:nvPicPr>
        <p:blipFill rotWithShape="1">
          <a:blip r:embed="rId3">
            <a:alphaModFix/>
          </a:blip>
          <a:srcRect b="0" l="0" r="0" t="0"/>
          <a:stretch/>
        </p:blipFill>
        <p:spPr>
          <a:xfrm>
            <a:off x="1385454" y="628072"/>
            <a:ext cx="10058400" cy="5657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3200"/>
              <a:buFont typeface="David"/>
              <a:buNone/>
            </a:pPr>
            <a:r>
              <a:rPr lang="iw-IL" sz="3200">
                <a:latin typeface="David"/>
                <a:ea typeface="David"/>
                <a:cs typeface="David"/>
                <a:sym typeface="David"/>
              </a:rPr>
              <a:t>תוספת למושג סכמטיות – סכמטיות יכולה להיות גם פיגורטיבית </a:t>
            </a:r>
            <a:r>
              <a:rPr lang="iw-IL" sz="2800">
                <a:latin typeface="David"/>
                <a:ea typeface="David"/>
                <a:cs typeface="David"/>
                <a:sym typeface="David"/>
              </a:rPr>
              <a:t>(ותודה לאנה פונדיק מאילת שהעירה על כך)</a:t>
            </a:r>
            <a:endParaRPr sz="2800">
              <a:latin typeface="David"/>
              <a:ea typeface="David"/>
              <a:cs typeface="David"/>
              <a:sym typeface="David"/>
            </a:endParaRPr>
          </a:p>
        </p:txBody>
      </p:sp>
      <p:pic>
        <p:nvPicPr>
          <p:cNvPr id="91" name="Google Shape;91;p2"/>
          <p:cNvPicPr preferRelativeResize="0"/>
          <p:nvPr>
            <p:ph idx="1" type="body"/>
          </p:nvPr>
        </p:nvPicPr>
        <p:blipFill rotWithShape="1">
          <a:blip r:embed="rId3">
            <a:alphaModFix/>
          </a:blip>
          <a:srcRect b="0" l="0" r="0" t="0"/>
          <a:stretch/>
        </p:blipFill>
        <p:spPr>
          <a:xfrm>
            <a:off x="3200644" y="1825625"/>
            <a:ext cx="5790711"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פיגורטיבי</a:t>
            </a:r>
            <a:endParaRPr>
              <a:latin typeface="David"/>
              <a:ea typeface="David"/>
              <a:cs typeface="David"/>
              <a:sym typeface="David"/>
            </a:endParaRPr>
          </a:p>
        </p:txBody>
      </p:sp>
      <p:sp>
        <p:nvSpPr>
          <p:cNvPr id="97" name="Google Shape;9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iw-IL">
                <a:latin typeface="David"/>
                <a:ea typeface="David"/>
                <a:cs typeface="David"/>
                <a:sym typeface="David"/>
              </a:rPr>
              <a:t>הכוונה למבע בו הייצוג שואב מהמציאות והדימויים ניתנים לזיהוי</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בדרך כלל, ההתייחסות היא בעיקר לדמות האדם, אבל לא בהכרח.</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ייצוג פיגורטיבי עומד בניגוד לייצוג מופשט.</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דוגמאות: כל אמנות הרנסנס, הבארוק, המאה ה-19.</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לא פיגורטיבי: אמנות איסלם, כל צורות ההפשטה, אופ-ארט, מינימליזם.</a:t>
            </a:r>
            <a:endParaRPr>
              <a:latin typeface="David"/>
              <a:ea typeface="David"/>
              <a:cs typeface="David"/>
              <a:sym typeface="Davi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פנטסטי</a:t>
            </a:r>
            <a:endParaRPr>
              <a:latin typeface="David"/>
              <a:ea typeface="David"/>
              <a:cs typeface="David"/>
              <a:sym typeface="David"/>
            </a:endParaRPr>
          </a:p>
        </p:txBody>
      </p:sp>
      <p:sp>
        <p:nvSpPr>
          <p:cNvPr id="103" name="Google Shape;10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90000"/>
              </a:lnSpc>
              <a:spcBef>
                <a:spcPts val="0"/>
              </a:spcBef>
              <a:spcAft>
                <a:spcPts val="0"/>
              </a:spcAft>
              <a:buClr>
                <a:schemeClr val="dk1"/>
              </a:buClr>
              <a:buSzPts val="2800"/>
              <a:buChar char="•"/>
            </a:pPr>
            <a:r>
              <a:rPr lang="iw-IL">
                <a:latin typeface="David"/>
                <a:ea typeface="David"/>
                <a:cs typeface="David"/>
                <a:sym typeface="David"/>
              </a:rPr>
              <a:t>הכוונה כאן היא לנושאי תוכן ולא לדרך מבע צורנית.</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אמנות פנטסטית תעלה דימויים בלתי מציאותיים, עולמות/רעיונות/יצורים ותפאורות על-טבעיים.</a:t>
            </a:r>
            <a:endParaRPr>
              <a:latin typeface="David"/>
              <a:ea typeface="David"/>
              <a:cs typeface="David"/>
              <a:sym typeface="David"/>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מקורות התופעה מצויים בתיאורי הגיהנום באמנות ימי הביניים, בתקופה הרומנסקית והגותית.</a:t>
            </a:r>
            <a:endParaRPr/>
          </a:p>
          <a:p>
            <a:pPr indent="-228600" lvl="0" marL="228600" rtl="1" algn="r">
              <a:lnSpc>
                <a:spcPct val="90000"/>
              </a:lnSpc>
              <a:spcBef>
                <a:spcPts val="1000"/>
              </a:spcBef>
              <a:spcAft>
                <a:spcPts val="0"/>
              </a:spcAft>
              <a:buClr>
                <a:schemeClr val="dk1"/>
              </a:buClr>
              <a:buSzPts val="2800"/>
              <a:buChar char="•"/>
            </a:pPr>
            <a:r>
              <a:rPr lang="iw-IL">
                <a:latin typeface="David"/>
                <a:ea typeface="David"/>
                <a:cs typeface="David"/>
                <a:sym typeface="David"/>
              </a:rPr>
              <a:t>אמנות פנטסטית קיימת גם במאות ה-19 וה-20.</a:t>
            </a:r>
            <a:endParaRPr>
              <a:latin typeface="David"/>
              <a:ea typeface="David"/>
              <a:cs typeface="David"/>
              <a:sym typeface="Davi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b="1" lang="iw-IL">
                <a:latin typeface="David"/>
                <a:ea typeface="David"/>
                <a:cs typeface="David"/>
                <a:sym typeface="David"/>
              </a:rPr>
              <a:t>הסיוט </a:t>
            </a:r>
            <a:r>
              <a:rPr lang="iw-IL">
                <a:latin typeface="David"/>
                <a:ea typeface="David"/>
                <a:cs typeface="David"/>
                <a:sym typeface="David"/>
              </a:rPr>
              <a:t>מאת הנרי פוזלי, סוף מאה 18</a:t>
            </a:r>
            <a:endParaRPr b="1">
              <a:latin typeface="David"/>
              <a:ea typeface="David"/>
              <a:cs typeface="David"/>
              <a:sym typeface="David"/>
            </a:endParaRPr>
          </a:p>
        </p:txBody>
      </p:sp>
      <p:pic>
        <p:nvPicPr>
          <p:cNvPr id="109" name="Google Shape;109;p5"/>
          <p:cNvPicPr preferRelativeResize="0"/>
          <p:nvPr>
            <p:ph idx="1" type="body"/>
          </p:nvPr>
        </p:nvPicPr>
        <p:blipFill rotWithShape="1">
          <a:blip r:embed="rId3">
            <a:alphaModFix/>
          </a:blip>
          <a:srcRect b="0" l="0" r="0" t="0"/>
          <a:stretch/>
        </p:blipFill>
        <p:spPr>
          <a:xfrm>
            <a:off x="4366894" y="2230324"/>
            <a:ext cx="3912133" cy="31736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עבודות מאוחרות של מקס ארנסט</a:t>
            </a:r>
            <a:endParaRPr>
              <a:latin typeface="David"/>
              <a:ea typeface="David"/>
              <a:cs typeface="David"/>
              <a:sym typeface="David"/>
            </a:endParaRPr>
          </a:p>
        </p:txBody>
      </p:sp>
      <p:pic>
        <p:nvPicPr>
          <p:cNvPr id="115" name="Google Shape;115;p6"/>
          <p:cNvPicPr preferRelativeResize="0"/>
          <p:nvPr>
            <p:ph idx="1" type="body"/>
          </p:nvPr>
        </p:nvPicPr>
        <p:blipFill rotWithShape="1">
          <a:blip r:embed="rId3">
            <a:alphaModFix/>
          </a:blip>
          <a:srcRect b="0" l="0" r="0" t="0"/>
          <a:stretch/>
        </p:blipFill>
        <p:spPr>
          <a:xfrm>
            <a:off x="841789" y="1825625"/>
            <a:ext cx="5174422" cy="4351338"/>
          </a:xfrm>
          <a:prstGeom prst="rect">
            <a:avLst/>
          </a:prstGeom>
          <a:noFill/>
          <a:ln>
            <a:noFill/>
          </a:ln>
        </p:spPr>
      </p:pic>
      <p:pic>
        <p:nvPicPr>
          <p:cNvPr id="116" name="Google Shape;116;p6"/>
          <p:cNvPicPr preferRelativeResize="0"/>
          <p:nvPr>
            <p:ph idx="2" type="body"/>
          </p:nvPr>
        </p:nvPicPr>
        <p:blipFill rotWithShape="1">
          <a:blip r:embed="rId4">
            <a:alphaModFix/>
          </a:blip>
          <a:srcRect b="0" l="0" r="0" t="0"/>
          <a:stretch/>
        </p:blipFill>
        <p:spPr>
          <a:xfrm>
            <a:off x="6172200" y="2028604"/>
            <a:ext cx="5181600" cy="39453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האדריכלות של גאודי, ברצלונה, ספרד</a:t>
            </a:r>
            <a:endParaRPr>
              <a:latin typeface="David"/>
              <a:ea typeface="David"/>
              <a:cs typeface="David"/>
              <a:sym typeface="David"/>
            </a:endParaRPr>
          </a:p>
        </p:txBody>
      </p:sp>
      <p:pic>
        <p:nvPicPr>
          <p:cNvPr id="122" name="Google Shape;122;p7"/>
          <p:cNvPicPr preferRelativeResize="0"/>
          <p:nvPr>
            <p:ph idx="1" type="body"/>
          </p:nvPr>
        </p:nvPicPr>
        <p:blipFill rotWithShape="1">
          <a:blip r:embed="rId3">
            <a:alphaModFix/>
          </a:blip>
          <a:srcRect b="0" l="0" r="0" t="0"/>
          <a:stretch/>
        </p:blipFill>
        <p:spPr>
          <a:xfrm>
            <a:off x="2832496" y="1825625"/>
            <a:ext cx="6527007" cy="43513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פרימיטיבי </a:t>
            </a:r>
            <a:endParaRPr>
              <a:latin typeface="David"/>
              <a:ea typeface="David"/>
              <a:cs typeface="David"/>
              <a:sym typeface="David"/>
            </a:endParaRPr>
          </a:p>
        </p:txBody>
      </p:sp>
      <p:sp>
        <p:nvSpPr>
          <p:cNvPr id="128" name="Google Shape;128;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1" algn="r">
              <a:lnSpc>
                <a:spcPct val="80000"/>
              </a:lnSpc>
              <a:spcBef>
                <a:spcPts val="0"/>
              </a:spcBef>
              <a:spcAft>
                <a:spcPts val="0"/>
              </a:spcAft>
              <a:buClr>
                <a:schemeClr val="dk1"/>
              </a:buClr>
              <a:buSzPts val="2800"/>
              <a:buChar char="•"/>
            </a:pPr>
            <a:r>
              <a:rPr lang="iw-IL">
                <a:latin typeface="David"/>
                <a:ea typeface="David"/>
                <a:cs typeface="David"/>
                <a:sym typeface="David"/>
              </a:rPr>
              <a:t>מושג בעייתי המגדיר את תוצרי האמנות של תרבויות נטולות טכנולוגיה או נטולות מסורות אמנותיות "גבוהות", בניגוד לתרבות המערב.</a:t>
            </a:r>
            <a:endParaRPr/>
          </a:p>
          <a:p>
            <a:pPr indent="-228600" lvl="0" marL="228600" rtl="1" algn="r">
              <a:lnSpc>
                <a:spcPct val="80000"/>
              </a:lnSpc>
              <a:spcBef>
                <a:spcPts val="1000"/>
              </a:spcBef>
              <a:spcAft>
                <a:spcPts val="0"/>
              </a:spcAft>
              <a:buClr>
                <a:schemeClr val="dk1"/>
              </a:buClr>
              <a:buSzPts val="2800"/>
              <a:buChar char="•"/>
            </a:pPr>
            <a:r>
              <a:rPr lang="iw-IL">
                <a:latin typeface="David"/>
                <a:ea typeface="David"/>
                <a:cs typeface="David"/>
                <a:sym typeface="David"/>
              </a:rPr>
              <a:t>במקור, ההגדרה נולדה מהרעיון ש"פרימיטיבי" הוא ראשוני וזו הראייה של תוצרי האמנות – שנעשו כביכול בשלב ראשוני של התפתחות תרבותית. </a:t>
            </a:r>
            <a:endParaRPr/>
          </a:p>
          <a:p>
            <a:pPr indent="-228600" lvl="0" marL="228600" rtl="1" algn="r">
              <a:lnSpc>
                <a:spcPct val="80000"/>
              </a:lnSpc>
              <a:spcBef>
                <a:spcPts val="1000"/>
              </a:spcBef>
              <a:spcAft>
                <a:spcPts val="0"/>
              </a:spcAft>
              <a:buClr>
                <a:schemeClr val="dk1"/>
              </a:buClr>
              <a:buSzPts val="2800"/>
              <a:buChar char="•"/>
            </a:pPr>
            <a:r>
              <a:rPr lang="iw-IL">
                <a:latin typeface="David"/>
                <a:ea typeface="David"/>
                <a:cs typeface="David"/>
                <a:sym typeface="David"/>
              </a:rPr>
              <a:t>כיום, ההגדרה מתייחסת גם ליוצרים שאינם רואים עצמם "אמנים". </a:t>
            </a:r>
            <a:endParaRPr/>
          </a:p>
          <a:p>
            <a:pPr indent="-228600" lvl="0" marL="228600" rtl="1" algn="r">
              <a:lnSpc>
                <a:spcPct val="80000"/>
              </a:lnSpc>
              <a:spcBef>
                <a:spcPts val="1000"/>
              </a:spcBef>
              <a:spcAft>
                <a:spcPts val="0"/>
              </a:spcAft>
              <a:buClr>
                <a:schemeClr val="dk1"/>
              </a:buClr>
              <a:buSzPts val="2800"/>
              <a:buChar char="•"/>
            </a:pPr>
            <a:r>
              <a:rPr lang="iw-IL">
                <a:latin typeface="David"/>
                <a:ea typeface="David"/>
                <a:cs typeface="David"/>
                <a:sym typeface="David"/>
              </a:rPr>
              <a:t>דרך מבע של "אמנות פרימיטיבית" יהיה לפיכך – ביצוע טכני ברמה לא גבוהה, טעם שאינו מערבי, שילובי צבעים שאינם נחשבים הרמוניים (בעין מערבית), חוסר תיחכום ושימוש בחומרים "דלים".</a:t>
            </a:r>
            <a:endParaRPr/>
          </a:p>
          <a:p>
            <a:pPr indent="-228600" lvl="0" marL="228600" rtl="1" algn="r">
              <a:lnSpc>
                <a:spcPct val="80000"/>
              </a:lnSpc>
              <a:spcBef>
                <a:spcPts val="1000"/>
              </a:spcBef>
              <a:spcAft>
                <a:spcPts val="0"/>
              </a:spcAft>
              <a:buClr>
                <a:schemeClr val="dk1"/>
              </a:buClr>
              <a:buSzPts val="2800"/>
              <a:buChar char="•"/>
            </a:pPr>
            <a:r>
              <a:rPr lang="iw-IL">
                <a:latin typeface="David"/>
                <a:ea typeface="David"/>
                <a:cs typeface="David"/>
                <a:sym typeface="David"/>
              </a:rPr>
              <a:t>אמנים שהושפעו מ"פרימיטיביזם" – פיקאסו, גוגן, לואיז בורז'ואה, מודיליאני, ג'אקומטי, חואן מירו, ז'אן דובופה ועוד רבים במאה ה-20. </a:t>
            </a:r>
            <a:endParaRPr/>
          </a:p>
          <a:p>
            <a:pPr indent="-50800" lvl="0" marL="228600" rtl="1" algn="r">
              <a:lnSpc>
                <a:spcPct val="80000"/>
              </a:lnSpc>
              <a:spcBef>
                <a:spcPts val="1000"/>
              </a:spcBef>
              <a:spcAft>
                <a:spcPts val="0"/>
              </a:spcAft>
              <a:buClr>
                <a:schemeClr val="dk1"/>
              </a:buClr>
              <a:buSzPts val="2800"/>
              <a:buNone/>
            </a:pPr>
            <a:r>
              <a:t/>
            </a:r>
            <a:endParaRPr>
              <a:latin typeface="David"/>
              <a:ea typeface="David"/>
              <a:cs typeface="David"/>
              <a:sym typeface="Davi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David"/>
              <a:buNone/>
            </a:pPr>
            <a:r>
              <a:rPr lang="iw-IL">
                <a:latin typeface="David"/>
                <a:ea typeface="David"/>
                <a:cs typeface="David"/>
                <a:sym typeface="David"/>
              </a:rPr>
              <a:t>אמנות פרימיטבית אותנטית</a:t>
            </a:r>
            <a:endParaRPr>
              <a:latin typeface="David"/>
              <a:ea typeface="David"/>
              <a:cs typeface="David"/>
              <a:sym typeface="David"/>
            </a:endParaRPr>
          </a:p>
        </p:txBody>
      </p:sp>
      <p:pic>
        <p:nvPicPr>
          <p:cNvPr id="134" name="Google Shape;134;p9"/>
          <p:cNvPicPr preferRelativeResize="0"/>
          <p:nvPr>
            <p:ph idx="2" type="body"/>
          </p:nvPr>
        </p:nvPicPr>
        <p:blipFill rotWithShape="1">
          <a:blip r:embed="rId3">
            <a:alphaModFix/>
          </a:blip>
          <a:srcRect b="0" l="0" r="0" t="0"/>
          <a:stretch/>
        </p:blipFill>
        <p:spPr>
          <a:xfrm>
            <a:off x="7410450" y="3158331"/>
            <a:ext cx="2705100" cy="1685925"/>
          </a:xfrm>
          <a:prstGeom prst="rect">
            <a:avLst/>
          </a:prstGeom>
          <a:noFill/>
          <a:ln>
            <a:noFill/>
          </a:ln>
        </p:spPr>
      </p:pic>
      <p:pic>
        <p:nvPicPr>
          <p:cNvPr id="135" name="Google Shape;135;p9"/>
          <p:cNvPicPr preferRelativeResize="0"/>
          <p:nvPr>
            <p:ph idx="1" type="body"/>
          </p:nvPr>
        </p:nvPicPr>
        <p:blipFill rotWithShape="1">
          <a:blip r:embed="rId4">
            <a:alphaModFix/>
          </a:blip>
          <a:srcRect b="0" l="0" r="0" t="0"/>
          <a:stretch/>
        </p:blipFill>
        <p:spPr>
          <a:xfrm>
            <a:off x="2295525" y="2996406"/>
            <a:ext cx="2266950" cy="20097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2018-06-12T15:21:59Z</dcterms:created>
  <dc:creator>orly</dc:creator>
</cp:coreProperties>
</file>